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sldIdLst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95"/>
  </p:normalViewPr>
  <p:slideViewPr>
    <p:cSldViewPr>
      <p:cViewPr>
        <p:scale>
          <a:sx n="76" d="100"/>
          <a:sy n="76" d="100"/>
        </p:scale>
        <p:origin x="52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EADF-5AF2-494F-81EC-5364ACDCBB4F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FFE8D-495C-284E-AE87-B2642B554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5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Futura Com ExtraBold" pitchFamily="2" charset="0"/>
              </a:defRPr>
            </a:lvl1pPr>
          </a:lstStyle>
          <a:p>
            <a:r>
              <a:rPr lang="en-US" dirty="0" smtClean="0"/>
              <a:t>Divider Slide (Black)</a:t>
            </a:r>
            <a:br>
              <a:rPr lang="en-US" dirty="0" smtClean="0"/>
            </a:br>
            <a:r>
              <a:rPr lang="en-US" dirty="0" err="1" smtClean="0"/>
              <a:t>Futura</a:t>
            </a:r>
            <a:r>
              <a:rPr lang="en-US" dirty="0" smtClean="0"/>
              <a:t> 36pt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Divider Slide Subheading</a:t>
            </a:r>
          </a:p>
          <a:p>
            <a:r>
              <a:rPr lang="en-US" dirty="0" smtClean="0"/>
              <a:t>Trebuchet 24pt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67E0-D2AD-476C-9631-0B5731EC63AE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36C1-9208-417A-AC49-EB32BBAA84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468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>
                <a:latin typeface="Futura Com ExtraBold" pitchFamily="2" charset="0"/>
              </a:defRPr>
            </a:lvl1pPr>
          </a:lstStyle>
          <a:p>
            <a:r>
              <a:rPr lang="en-US" dirty="0" smtClean="0"/>
              <a:t>Divider Slide (White)</a:t>
            </a:r>
            <a:br>
              <a:rPr lang="en-US" dirty="0" smtClean="0"/>
            </a:br>
            <a:r>
              <a:rPr lang="en-US" dirty="0" err="1" smtClean="0"/>
              <a:t>Futura</a:t>
            </a:r>
            <a:r>
              <a:rPr lang="en-US" dirty="0" smtClean="0"/>
              <a:t> 36pt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Divider Slide Subheading</a:t>
            </a:r>
          </a:p>
          <a:p>
            <a:r>
              <a:rPr lang="en-US" dirty="0" smtClean="0"/>
              <a:t>Trebuchet 24pt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DDDE-E051-456E-A11E-288F6947B1D2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7A65-7416-4977-992C-6FE210BDD3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304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Futura Com ExtraBold" pitchFamily="2" charset="0"/>
              </a:defRPr>
            </a:lvl1pPr>
          </a:lstStyle>
          <a:p>
            <a:r>
              <a:rPr lang="en-US" dirty="0" smtClean="0"/>
              <a:t>Text Slide Heading – </a:t>
            </a:r>
            <a:r>
              <a:rPr lang="en-US" dirty="0" err="1" smtClean="0"/>
              <a:t>Futura</a:t>
            </a:r>
            <a:r>
              <a:rPr lang="en-US" dirty="0" smtClean="0"/>
              <a:t> 28pt</a:t>
            </a:r>
            <a:endParaRPr lang="en-NZ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33056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Trebuchet MS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Trebuchet MS" pitchFamily="34" charset="0"/>
              </a:defRPr>
            </a:lvl3pPr>
            <a:lvl4pPr marL="1371600" indent="0">
              <a:buFont typeface="Arial" pitchFamily="34" charset="0"/>
              <a:buNone/>
              <a:defRPr sz="1800">
                <a:solidFill>
                  <a:schemeClr val="bg1"/>
                </a:solidFill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Style (28 Trebuchet)</a:t>
            </a:r>
          </a:p>
          <a:p>
            <a:pPr lvl="1"/>
            <a:r>
              <a:rPr lang="en-US" dirty="0" smtClean="0"/>
              <a:t>Second level (24 Trebuchet)</a:t>
            </a:r>
          </a:p>
          <a:p>
            <a:pPr lvl="2"/>
            <a:r>
              <a:rPr lang="en-US" dirty="0" smtClean="0"/>
              <a:t>Third level (20 Trebuchet)</a:t>
            </a:r>
          </a:p>
          <a:p>
            <a:pPr lvl="3"/>
            <a:r>
              <a:rPr lang="en-US" dirty="0" smtClean="0"/>
              <a:t>Fourth level (18 Trebuchet)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65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Graphic/Picture Caption (Trebuchet 20)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89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>
                <a:latin typeface="Futura Com ExtraBold" pitchFamily="2" charset="0"/>
              </a:defRPr>
            </a:lvl1pPr>
          </a:lstStyle>
          <a:p>
            <a:r>
              <a:rPr lang="en-US" dirty="0" smtClean="0"/>
              <a:t>Text Slide Heading – </a:t>
            </a:r>
            <a:r>
              <a:rPr lang="en-US" dirty="0" err="1" smtClean="0"/>
              <a:t>Futura</a:t>
            </a:r>
            <a:r>
              <a:rPr lang="en-US" dirty="0" smtClean="0"/>
              <a:t> 28pt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33056"/>
          </a:xfrm>
        </p:spPr>
        <p:txBody>
          <a:bodyPr/>
          <a:lstStyle>
            <a:lvl1pPr marL="0" indent="0">
              <a:buFontTx/>
              <a:buNone/>
              <a:defRPr baseline="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 marL="1371600" indent="0">
              <a:buFont typeface="Arial" pitchFamily="34" charset="0"/>
              <a:buNone/>
              <a:defRPr sz="1800"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Style (28 Trebuchet)</a:t>
            </a:r>
          </a:p>
          <a:p>
            <a:pPr lvl="1"/>
            <a:r>
              <a:rPr lang="en-US" dirty="0" smtClean="0"/>
              <a:t>Second level (24 Trebuchet)</a:t>
            </a:r>
          </a:p>
          <a:p>
            <a:pPr lvl="2"/>
            <a:r>
              <a:rPr lang="en-US" dirty="0" smtClean="0"/>
              <a:t>Third level (20 Trebuchet)</a:t>
            </a:r>
          </a:p>
          <a:p>
            <a:pPr lvl="3"/>
            <a:r>
              <a:rPr lang="en-US" dirty="0" smtClean="0"/>
              <a:t>Fourth level (18 Trebuchet)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26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Graphic/Picture Caption (Trebuchet 20)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694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R_BRANDMARK_S_ST_RGB_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4" y="205317"/>
            <a:ext cx="688975" cy="140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32720" y="1128079"/>
            <a:ext cx="7200000" cy="72000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algn="l">
              <a:defRPr sz="3500" cap="all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48640" y="402591"/>
            <a:ext cx="2520000" cy="1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lnSpc>
                <a:spcPct val="100000"/>
              </a:lnSpc>
              <a:buNone/>
              <a:defRPr sz="900" cap="all">
                <a:solidFill>
                  <a:srgbClr val="7F7F7F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548640" y="2111136"/>
            <a:ext cx="7184080" cy="42248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50"/>
            </a:lvl1pPr>
            <a:lvl2pPr marL="180975" indent="-180975">
              <a:lnSpc>
                <a:spcPct val="100000"/>
              </a:lnSpc>
              <a:spcBef>
                <a:spcPts val="0"/>
              </a:spcBef>
              <a:defRPr/>
            </a:lvl2pPr>
            <a:lvl3pPr marL="180975" indent="-180975">
              <a:lnSpc>
                <a:spcPct val="100000"/>
              </a:lnSpc>
              <a:spcBef>
                <a:spcPts val="0"/>
              </a:spcBef>
              <a:defRPr/>
            </a:lvl3pPr>
            <a:lvl4pPr marL="180975" indent="-180975">
              <a:lnSpc>
                <a:spcPct val="100000"/>
              </a:lnSpc>
              <a:spcBef>
                <a:spcPts val="0"/>
              </a:spcBef>
              <a:buFont typeface="Lucida Grande"/>
              <a:buChar char="-"/>
              <a:defRPr/>
            </a:lvl4pPr>
            <a:lvl5pPr marL="180975" indent="-180975">
              <a:lnSpc>
                <a:spcPct val="100000"/>
              </a:lnSpc>
              <a:spcBef>
                <a:spcPts val="0"/>
              </a:spcBef>
              <a:buFont typeface="Lucida Grande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48640" y="6498591"/>
            <a:ext cx="1440000" cy="1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00000"/>
              </a:lnSpc>
              <a:buFontTx/>
              <a:buNone/>
              <a:defRPr sz="900">
                <a:solidFill>
                  <a:srgbClr val="7F7F7F"/>
                </a:solidFill>
              </a:defRPr>
            </a:lvl1pPr>
            <a:lvl2pPr marL="0" indent="0" algn="ctr">
              <a:lnSpc>
                <a:spcPct val="100000"/>
              </a:lnSpc>
              <a:buFontTx/>
              <a:buNone/>
              <a:defRPr sz="900"/>
            </a:lvl2pPr>
            <a:lvl3pPr marL="0" indent="0" algn="ctr">
              <a:lnSpc>
                <a:spcPct val="100000"/>
              </a:lnSpc>
              <a:buFontTx/>
              <a:buNone/>
              <a:defRPr sz="900"/>
            </a:lvl3pPr>
            <a:lvl4pPr marL="0" indent="0" algn="ctr">
              <a:lnSpc>
                <a:spcPct val="100000"/>
              </a:lnSpc>
              <a:buFontTx/>
              <a:buNone/>
              <a:defRPr sz="900"/>
            </a:lvl4pPr>
            <a:lvl5pPr marL="0" indent="0" algn="ctr">
              <a:lnSpc>
                <a:spcPct val="100000"/>
              </a:lnSpc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DE83ED5-00F5-48AD-A38C-E5CF1D4EF633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88736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4.xml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67E0-D2AD-476C-9631-0B5731EC63AE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6C1-9208-417A-AC49-EB32BBAA847A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DDDE-E051-456E-A11E-288F6947B1D2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7A65-7416-4977-992C-6FE210BDD373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3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34415-BE00-431B-B40B-4AD995DAA7E6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CD904-AEDB-4B9F-8467-536AD9087FC1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1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2085-63CD-491C-A7BB-C4F3777EE972}" type="datetimeFigureOut">
              <a:rPr lang="en-NZ" smtClean="0"/>
              <a:t>28/11/16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6324-8F91-4D47-95DE-B49A337E4C2C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" y="0"/>
            <a:ext cx="9119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Listening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E83ED5-00F5-48AD-A38C-E5CF1D4EF633}" type="slidenum">
              <a:rPr lang="en-IE" altLang="en-US" smtClean="0"/>
              <a:pPr/>
              <a:t>1</a:t>
            </a:fld>
            <a:endParaRPr lang="en-IE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body" sz="quarter" idx="14"/>
          </p:nvPr>
        </p:nvSpPr>
        <p:spPr>
          <a:xfrm>
            <a:off x="548640" y="2402916"/>
            <a:ext cx="7184080" cy="316867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GB" sz="1800" b="1" dirty="0"/>
              <a:t>Things that disrupt listening:</a:t>
            </a:r>
            <a:r>
              <a:rPr lang="en-GB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Listening to REPLY &amp; not Listening to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attention </a:t>
            </a:r>
            <a:r>
              <a:rPr lang="en-GB" sz="1800" dirty="0"/>
              <a:t>switching internally to what you want to say 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assuming you know what they are going to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lnSpc>
                <a:spcPct val="85000"/>
              </a:lnSpc>
            </a:pPr>
            <a:r>
              <a:rPr lang="en-GB" sz="1800" b="1" dirty="0"/>
              <a:t>Things that improve listening: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observing body language, voice,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placing 100% attention on speaker (eye contact)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using supportive body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using encouragement, summarising, reviewing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74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Questions to promote learning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33" y="2412818"/>
            <a:ext cx="6541575" cy="325554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E83ED5-00F5-48AD-A38C-E5CF1D4EF633}" type="slidenum">
              <a:rPr lang="en-IE" altLang="en-US" smtClean="0"/>
              <a:pPr/>
              <a:t>2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02953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Structuring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GB" sz="1600" b="1" dirty="0">
                <a:solidFill>
                  <a:srgbClr val="8C0E1D"/>
                </a:solidFill>
              </a:rPr>
              <a:t>Closed questions often start with a verb (e.g. can, are, have, will) and are used to: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altLang="en-GB" sz="1600" dirty="0">
                <a:solidFill>
                  <a:srgbClr val="8C0E1D"/>
                </a:solidFill>
              </a:rPr>
              <a:t>check facts or for understanding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altLang="en-GB" sz="1600" dirty="0">
                <a:solidFill>
                  <a:srgbClr val="8C0E1D"/>
                </a:solidFill>
              </a:rPr>
              <a:t>find out what others know or can do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altLang="en-GB" sz="1600" dirty="0">
                <a:solidFill>
                  <a:srgbClr val="8C0E1D"/>
                </a:solidFill>
              </a:rPr>
              <a:t>increase clarity of thinking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altLang="en-GB" sz="1600" dirty="0">
                <a:solidFill>
                  <a:srgbClr val="8C0E1D"/>
                </a:solidFill>
              </a:rPr>
              <a:t>identify issues for further exploration </a:t>
            </a:r>
          </a:p>
          <a:p>
            <a:r>
              <a:rPr lang="en-GB" sz="1600" dirty="0">
                <a:solidFill>
                  <a:srgbClr val="8C0E1D"/>
                </a:solidFill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GB" sz="1600" b="1" dirty="0">
                <a:solidFill>
                  <a:srgbClr val="00993D"/>
                </a:solidFill>
              </a:rPr>
              <a:t>Open questions</a:t>
            </a:r>
            <a:r>
              <a:rPr lang="en-GB" sz="1600" dirty="0">
                <a:solidFill>
                  <a:srgbClr val="00993D"/>
                </a:solidFill>
              </a:rPr>
              <a:t> </a:t>
            </a:r>
            <a:r>
              <a:rPr lang="en-GB" sz="1600" b="1" dirty="0">
                <a:solidFill>
                  <a:srgbClr val="00993D"/>
                </a:solidFill>
              </a:rPr>
              <a:t>best start with WHAT (or TELL me) and can be used to: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993D"/>
                </a:solidFill>
              </a:rPr>
              <a:t>share </a:t>
            </a:r>
            <a:r>
              <a:rPr lang="en-029" sz="1600" dirty="0">
                <a:solidFill>
                  <a:srgbClr val="00993D"/>
                </a:solidFill>
              </a:rPr>
              <a:t>experiences and feelings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029" sz="1600" dirty="0">
                <a:solidFill>
                  <a:srgbClr val="00993D"/>
                </a:solidFill>
              </a:rPr>
              <a:t>raise awareness and encourage self-reflection  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029" sz="1600" dirty="0">
                <a:solidFill>
                  <a:srgbClr val="00993D"/>
                </a:solidFill>
              </a:rPr>
              <a:t>apply new skills and information</a:t>
            </a:r>
          </a:p>
          <a:p>
            <a:pPr marL="285750" indent="-2857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029" sz="1600" dirty="0">
                <a:solidFill>
                  <a:srgbClr val="00993D"/>
                </a:solidFill>
              </a:rPr>
              <a:t>challenge assumptions and attitudes</a:t>
            </a:r>
            <a:endParaRPr lang="en-GB" sz="1600" dirty="0">
              <a:solidFill>
                <a:srgbClr val="00993D"/>
              </a:solidFill>
            </a:endParaRPr>
          </a:p>
          <a:p>
            <a:endParaRPr lang="en-GB" sz="1600" dirty="0">
              <a:solidFill>
                <a:srgbClr val="8C0E1D"/>
              </a:solidFill>
            </a:endParaRPr>
          </a:p>
          <a:p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E83ED5-00F5-48AD-A38C-E5CF1D4EF633}" type="slidenum">
              <a:rPr lang="en-IE" altLang="en-US" smtClean="0"/>
              <a:pPr/>
              <a:t>3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85076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48640" y="2440602"/>
            <a:ext cx="3507794" cy="3168670"/>
          </a:xfrm>
        </p:spPr>
        <p:txBody>
          <a:bodyPr/>
          <a:lstStyle/>
          <a:p>
            <a:r>
              <a:rPr lang="en-GB" sz="1600" b="1" dirty="0">
                <a:solidFill>
                  <a:srgbClr val="8C0E1D"/>
                </a:solidFill>
              </a:rPr>
              <a:t>Avoid: </a:t>
            </a:r>
          </a:p>
          <a:p>
            <a:pPr marL="285750" indent="-285750"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C0E1D"/>
                </a:solidFill>
              </a:rPr>
              <a:t>leading questions</a:t>
            </a:r>
          </a:p>
          <a:p>
            <a:pPr marL="285750" indent="-285750"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C0E1D"/>
                </a:solidFill>
              </a:rPr>
              <a:t>expecting the ‘right’ answer</a:t>
            </a:r>
          </a:p>
          <a:p>
            <a:pPr marL="285750" indent="-285750"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C0E1D"/>
                </a:solidFill>
              </a:rPr>
              <a:t>WHY questions</a:t>
            </a:r>
          </a:p>
          <a:p>
            <a:pPr>
              <a:buClr>
                <a:schemeClr val="tx1"/>
              </a:buClr>
              <a:buSzPct val="70000"/>
            </a:pPr>
            <a:endParaRPr lang="en-GB" sz="1600" dirty="0">
              <a:solidFill>
                <a:srgbClr val="8C0E1D"/>
              </a:solidFill>
            </a:endParaRPr>
          </a:p>
          <a:p>
            <a:r>
              <a:rPr lang="en-GB" sz="1600" b="1" dirty="0">
                <a:solidFill>
                  <a:srgbClr val="00993D"/>
                </a:solidFill>
              </a:rPr>
              <a:t>Try to:</a:t>
            </a:r>
          </a:p>
          <a:p>
            <a:pPr marL="285750" indent="-285750"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993D"/>
                </a:solidFill>
              </a:rPr>
              <a:t>keep questions simple</a:t>
            </a:r>
          </a:p>
          <a:p>
            <a:pPr marL="285750" indent="-285750"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993D"/>
                </a:solidFill>
              </a:rPr>
              <a:t>contextualise your questions</a:t>
            </a:r>
          </a:p>
          <a:p>
            <a:pPr marL="285750" indent="-285750"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993D"/>
                </a:solidFill>
              </a:rPr>
              <a:t>use WHAT or TELL ME questions</a:t>
            </a:r>
          </a:p>
          <a:p>
            <a:pPr>
              <a:buClr>
                <a:schemeClr val="tx1"/>
              </a:buClr>
              <a:buSzPct val="70000"/>
            </a:pPr>
            <a:endParaRPr lang="en-GB" sz="1600" dirty="0">
              <a:solidFill>
                <a:srgbClr val="8C0E1D"/>
              </a:solidFill>
            </a:endParaRPr>
          </a:p>
          <a:p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E83ED5-00F5-48AD-A38C-E5CF1D4EF633}" type="slidenum">
              <a:rPr lang="en-IE" altLang="en-US" smtClean="0"/>
              <a:pPr/>
              <a:t>4</a:t>
            </a:fld>
            <a:endParaRPr lang="en-IE" altLang="en-US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4533738" y="2455843"/>
            <a:ext cx="3507794" cy="31686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Lucida Grande" charset="0"/>
              <a:buNone/>
              <a:defRPr sz="175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180975" indent="-180975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Lucida Grande" charset="0"/>
              <a:buChar char="–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180975" indent="-180975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Lucida Grande" charset="0"/>
              <a:buChar char="–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180975" indent="-180975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Lucida Grande"/>
              <a:buChar char="-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80975" indent="-180975" algn="l" defTabSz="4572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Lucida Grande"/>
              <a:buChar char="-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B050"/>
                </a:solidFill>
              </a:rPr>
              <a:t>Follow-ons</a:t>
            </a:r>
          </a:p>
          <a:p>
            <a:pPr marL="285750" indent="-285750">
              <a:spcBef>
                <a:spcPts val="882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B050"/>
                </a:solidFill>
              </a:rPr>
              <a:t>Listen 100% with your ears, eyes and whole body – never finish a sentence or interrupt</a:t>
            </a:r>
          </a:p>
          <a:p>
            <a:pPr marL="285750" indent="-285750">
              <a:spcBef>
                <a:spcPts val="882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B050"/>
                </a:solidFill>
              </a:rPr>
              <a:t>Pick out their key words (their line of interest) and always use THEIR words not your substitutes </a:t>
            </a:r>
          </a:p>
          <a:p>
            <a:pPr marL="285750" indent="-285750">
              <a:spcBef>
                <a:spcPts val="882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B050"/>
                </a:solidFill>
              </a:rPr>
              <a:t>Build your next question or statement around these words</a:t>
            </a:r>
          </a:p>
          <a:p>
            <a:endParaRPr lang="en-GB" sz="1600" dirty="0">
              <a:solidFill>
                <a:srgbClr val="00993D"/>
              </a:solidFill>
            </a:endParaRPr>
          </a:p>
          <a:p>
            <a:pPr>
              <a:buClr>
                <a:schemeClr val="tx1"/>
              </a:buClr>
              <a:buSzPct val="70000"/>
            </a:pPr>
            <a:endParaRPr lang="en-GB" sz="1600" dirty="0">
              <a:solidFill>
                <a:srgbClr val="8C0E1D"/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48010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9536</TotalTime>
  <Words>231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Calibri</vt:lpstr>
      <vt:lpstr>Futura Com ExtraBold</vt:lpstr>
      <vt:lpstr>Lucida Grande</vt:lpstr>
      <vt:lpstr>MS PGothic</vt:lpstr>
      <vt:lpstr>Trebuchet MS</vt:lpstr>
      <vt:lpstr>Arial</vt:lpstr>
      <vt:lpstr>Custom Design</vt:lpstr>
      <vt:lpstr>1_Custom Design</vt:lpstr>
      <vt:lpstr>2_Custom Design</vt:lpstr>
      <vt:lpstr>3_Custom Design</vt:lpstr>
      <vt:lpstr>Listening</vt:lpstr>
      <vt:lpstr>Questions to promote learning</vt:lpstr>
      <vt:lpstr>Structuring questions</vt:lpstr>
      <vt:lpstr>tips</vt:lpstr>
    </vt:vector>
  </TitlesOfParts>
  <Company>NZRU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Wilson</dc:creator>
  <cp:lastModifiedBy>Jared Tuoro</cp:lastModifiedBy>
  <cp:revision>59</cp:revision>
  <dcterms:created xsi:type="dcterms:W3CDTF">2013-02-21T20:23:16Z</dcterms:created>
  <dcterms:modified xsi:type="dcterms:W3CDTF">2016-11-27T15:47:09Z</dcterms:modified>
</cp:coreProperties>
</file>